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9"/>
  </p:notesMasterIdLst>
  <p:sldIdLst>
    <p:sldId id="256" r:id="rId5"/>
    <p:sldId id="257" r:id="rId6"/>
    <p:sldId id="259" r:id="rId7"/>
    <p:sldId id="258" r:id="rId8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1560"/>
    <a:srgbClr val="60B736"/>
    <a:srgbClr val="E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61"/>
    <p:restoredTop sz="95574"/>
  </p:normalViewPr>
  <p:slideViewPr>
    <p:cSldViewPr snapToGrid="0">
      <p:cViewPr>
        <p:scale>
          <a:sx n="90" d="100"/>
          <a:sy n="90" d="100"/>
        </p:scale>
        <p:origin x="1928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34815-BF58-6243-A01F-72BE1FF1DBBF}" type="datetimeFigureOut">
              <a:rPr lang="en-IL" smtClean="0"/>
              <a:t>31/03/2024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A9C9A-1361-984C-B1C9-2C4245911BB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2118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A9C9A-1361-984C-B1C9-2C4245911BBC}" type="slidenum">
              <a:rPr lang="en-IL" smtClean="0"/>
              <a:t>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02314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A9C9A-1361-984C-B1C9-2C4245911BBC}" type="slidenum">
              <a:rPr lang="en-IL" smtClean="0"/>
              <a:t>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14628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A9C9A-1361-984C-B1C9-2C4245911BBC}" type="slidenum">
              <a:rPr lang="en-IL" smtClean="0"/>
              <a:t>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42711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A9C9A-1361-984C-B1C9-2C4245911BBC}" type="slidenum">
              <a:rPr lang="en-IL" smtClean="0"/>
              <a:t>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70151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E6C9-8101-7D4F-B13E-3274674CDF2E}" type="datetimeFigureOut">
              <a:rPr lang="en-IL" smtClean="0"/>
              <a:t>31/03/2024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5795-9B60-EF49-9B12-09D18A1FDC6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3482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E6C9-8101-7D4F-B13E-3274674CDF2E}" type="datetimeFigureOut">
              <a:rPr lang="en-IL" smtClean="0"/>
              <a:t>31/03/2024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5795-9B60-EF49-9B12-09D18A1FDC6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0635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E6C9-8101-7D4F-B13E-3274674CDF2E}" type="datetimeFigureOut">
              <a:rPr lang="en-IL" smtClean="0"/>
              <a:t>31/03/2024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5795-9B60-EF49-9B12-09D18A1FDC6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7834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E6C9-8101-7D4F-B13E-3274674CDF2E}" type="datetimeFigureOut">
              <a:rPr lang="en-IL" smtClean="0"/>
              <a:t>31/03/2024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5795-9B60-EF49-9B12-09D18A1FDC6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8205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E6C9-8101-7D4F-B13E-3274674CDF2E}" type="datetimeFigureOut">
              <a:rPr lang="en-IL" smtClean="0"/>
              <a:t>31/03/2024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5795-9B60-EF49-9B12-09D18A1FDC6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352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E6C9-8101-7D4F-B13E-3274674CDF2E}" type="datetimeFigureOut">
              <a:rPr lang="en-IL" smtClean="0"/>
              <a:t>31/03/2024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5795-9B60-EF49-9B12-09D18A1FDC6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6561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E6C9-8101-7D4F-B13E-3274674CDF2E}" type="datetimeFigureOut">
              <a:rPr lang="en-IL" smtClean="0"/>
              <a:t>31/03/2024</a:t>
            </a:fld>
            <a:endParaRPr lang="en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5795-9B60-EF49-9B12-09D18A1FDC6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6510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E6C9-8101-7D4F-B13E-3274674CDF2E}" type="datetimeFigureOut">
              <a:rPr lang="en-IL" smtClean="0"/>
              <a:t>31/03/2024</a:t>
            </a:fld>
            <a:endParaRPr lang="en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5795-9B60-EF49-9B12-09D18A1FDC6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6609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E6C9-8101-7D4F-B13E-3274674CDF2E}" type="datetimeFigureOut">
              <a:rPr lang="en-IL" smtClean="0"/>
              <a:t>31/03/2024</a:t>
            </a:fld>
            <a:endParaRPr lang="en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5795-9B60-EF49-9B12-09D18A1FDC6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6396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E6C9-8101-7D4F-B13E-3274674CDF2E}" type="datetimeFigureOut">
              <a:rPr lang="en-IL" smtClean="0"/>
              <a:t>31/03/2024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5795-9B60-EF49-9B12-09D18A1FDC6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17592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E6C9-8101-7D4F-B13E-3274674CDF2E}" type="datetimeFigureOut">
              <a:rPr lang="en-IL" smtClean="0"/>
              <a:t>31/03/2024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5795-9B60-EF49-9B12-09D18A1FDC6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858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1E6C9-8101-7D4F-B13E-3274674CDF2E}" type="datetimeFigureOut">
              <a:rPr lang="en-IL" smtClean="0"/>
              <a:t>31/03/2024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5795-9B60-EF49-9B12-09D18A1FDC6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6054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4.safelinks.protection.outlook.com/?url=https%3A%2F%2Fwww.kmrom.co.il%2Fso%2Fa5Ow4EJG3%2Fc%3Fw%3DLAF31eBXEfKQTQ3kA8OwGTwbHvyTo2NtbN8pzXEOrHE.eyJ1IjoiaHR0cHM6Ly9iaXQubHkvNGF6dmZ0aCIsInIiOiJhN2Y2Y2IxMC0wOGE4LTQ5ZTYtOGVlZC01OWVhYTZmNmE3NjciLCJtIjoibWFpbCIsImMiOiIwMDAwMDAwMC0wMDAwLTAwMDAtMDAwMC0wMDAwMDAwMDAwMDAifQ&amp;data=05%7C02%7Crona%40kmrom.co.il%7Ccb30ce3eb1354e431d4708dc4f07706d%7C771f51a1395344a5b15ff2cc86d99025%7C0%7C0%7C638472140611690726%7CUnknown%7CTWFpbGZsb3d8eyJWIjoiMC4wLjAwMDAiLCJQIjoiV2luMzIiLCJBTiI6Ik1haWwiLCJXVCI6Mn0%3D%7C0%7C%7C%7C&amp;sdata=deqQOsx49qPP1lHicD2L%2F%2BmMvFOYxfL1UsmPEjJRXX4%3D&amp;reserved=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mrom.co.il/post/%D7%94%D7%9B%D7%99%D7%A8%D7%95-%D7%90%D7%AA-%D7%9E%D7%95%D7%93%D7%9C%D7%99-%D7%94-slm-%D7%94%D7%9E%D7%94%D7%A4%D7%9B%D7%94-%D7%94%D7%A7%D7%98%D7%A0%D7%94-%D7%91%D7%91%D7%99%D7%A0%D7%94-%D7%9E%D7%9C%D7%90%D7%9B%D7%95%D7%AA%D7%99%D7%AA-%D7%A9%D7%A4%D7%AA%D7%99%D7%AA?utm_campaign=8f61db3c-a50b-44e0-bee3-a93b257165a5&amp;utm_source=so&amp;utm_medium=mai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hyperlink" Target="https://www.kmrom.co.il/post/%D7%90%D7%99%D7%9A-%D7%94%D7%A7%D7%9E%D7%AA-%D7%9E%D7%A2%D7%A8%D7%9A-%D7%A0%D7%99%D7%94%D7%95%D7%9C-%D7%99%D7%93%D7%A2-%D7%A9%D7%99%D7%A4%D7%A8%D7%94-%D7%90%D7%AA-%D7%94%D7%A9%D7%99%D7%A8%D7%95%D7%AA-%D7%91%D7%9E%D7%95%D7%A7%D7%93?utm_campaign=8f61db3c-a50b-44e0-bee3-a93b257165a5&amp;utm_source=so&amp;utm_medium=mai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mrom.co.il/post/innovative-creativity-%D7%A1%D7%99%D7%9B%D7%95%D7%9D-%D7%A1%D7%A4%D7%A8?utm_campaign=8f61db3c-a50b-44e0-bee3-a93b257165a5&amp;utm_source=so&amp;utm_medium=mai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https://eur04.safelinks.protection.outlook.com/?url=https%3A%2F%2Fwww.kmrom.co.il%2Fso%2Fa5Ow4EJG3%2Fc%3Fw%3DxTUwuHwH3yQ0iALZxC7TRmMn8P0b8kKuREWaTwHEITE.eyJ1IjoiaHR0cHM6Ly9oZWxwanVpY2UuY29tL2Jsb2ciLCJyIjoiZWQ0MjlmMGEtYWIxOS00NTBhLTc2NDQtNzljYzFjMDk4MjVhIiwibSI6Im1haWwiLCJjIjoiMDAwMDAwMDAtMDAwMC0wMDAwLTAwMDAtMDAwMDAwMDAwMDAwIn0&amp;data=05%7C02%7Crona%40kmrom.co.il%7Ccb30ce3eb1354e431d4708dc4f07706d%7C771f51a1395344a5b15ff2cc86d99025%7C0%7C0%7C638472140611725049%7CUnknown%7CTWFpbGZsb3d8eyJWIjoiMC4wLjAwMDAiLCJQIjoiV2luMzIiLCJBTiI6Ik1haWwiLCJXVCI6Mn0%3D%7C0%7C%7C%7C&amp;sdata=LFDlIffYeu1U%2BiGEYzUdg2n%2F6TJoeD6MNdC9YsrNYKg%3D&amp;reserved=0" TargetMode="External"/><Relationship Id="rId7" Type="http://schemas.openxmlformats.org/officeDocument/2006/relationships/hyperlink" Target="https://www.kmrom.co.i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ur04.safelinks.protection.outlook.com/?url=https%3A%2F%2Fwww.kmrom.co.il%2Fso%2Fa5Ow4EJG3%2Fc%3Fw%3DQ8I165ECgqoqapIqwJxfnT3e-Unt8DPq7fb8KJCaJS0.eyJ1IjoiaHR0cHM6Ly93d3cua21yb20uY28uaWwvbWFnaW5lLW5ldy8lRDclOUIlRDclQTAlRDclQTEtJUQ3JTkxJUQ3JTk5JUQ3JUEwJUQ3JTlDJUQ3JTkwJUQ3JTk1JUQ3JTlFJUQ3JTk5LSVENyU5QyVENyU5OCVENyU5QiVENyVBMCVENyU5NSVENyU5QyVENyU5NSVENyU5MiVENyU5OSVENyU5NC0lRDclOTUlRDclOTclRDclOTMlRDclQTklRDclQTAlRDclOTUlRDclQUEiLCJyIjoiZWQ0MjlmMGEtYWIxOS00NTBhLTc2NDQtNzljYzFjMDk4MjVhIiwibSI6Im1haWwiLCJjIjoiMDAwMDAwMDAtMDAwMC0wMDAwLTAwMDAtMDAwMDAwMDAwMDAwIn0&amp;data=05%7C02%7Crona%40kmrom.co.il%7Ccb30ce3eb1354e431d4708dc4f07706d%7C771f51a1395344a5b15ff2cc86d99025%7C0%7C0%7C638472140611743187%7CUnknown%7CTWFpbGZsb3d8eyJWIjoiMC4wLjAwMDAiLCJQIjoiV2luMzIiLCJBTiI6Ik1haWwiLCJXVCI6Mn0%3D%7C0%7C%7C%7C&amp;sdata=yt4zjdoSceUW1nnQ91jY%2F91NcSyhC4fr4PHBD5WKLFk%3D&amp;reserved=0" TargetMode="External"/><Relationship Id="rId5" Type="http://schemas.openxmlformats.org/officeDocument/2006/relationships/hyperlink" Target="https://eur04.safelinks.protection.outlook.com/?url=https%3A%2F%2Fwww.kmrom.co.il%2Fso%2Fa5Ow4EJG3%2Fc%3Fw%3Dqy2XNIvD-1AkeaBLgqIphEgvaZlKJhWvk582VYNpLXo.eyJ1IjoiaHR0cHM6Ly93d3cueW91dHViZS5jb20vd2F0Y2g_dj1HencyRmtDNUVxSSIsInIiOiJlZDQyOWYwYS1hYjE5LTQ1MGEtNzY0NC03OWNjMWMwOTgyNWEiLCJtIjoibWFpbCIsImMiOiIwMDAwMDAwMC0wMDAwLTAwMDAtMDAwMC0wMDAwMDAwMDAwMDAifQ&amp;data=05%7C02%7Crona%40kmrom.co.il%7Ccb30ce3eb1354e431d4708dc4f07706d%7C771f51a1395344a5b15ff2cc86d99025%7C0%7C0%7C638472140611737289%7CUnknown%7CTWFpbGZsb3d8eyJWIjoiMC4wLjAwMDAiLCJQIjoiV2luMzIiLCJBTiI6Ik1haWwiLCJXVCI6Mn0%3D%7C0%7C%7C%7C&amp;sdata=N%2Fl4RzVOvgi4moobqPRU4VzdM8ama5MZmErAZMkJcqU%3D&amp;reserved=0" TargetMode="External"/><Relationship Id="rId4" Type="http://schemas.openxmlformats.org/officeDocument/2006/relationships/hyperlink" Target="https://eur04.safelinks.protection.outlook.com/?url=https%3A%2F%2Fwww.kmrom.co.il%2Fso%2Fa5Ow4EJG3%2Fc%3Fw%3D4LbHUcONoSp80m7ujlwmXtQ0sPzlK0JDWiGPT7wZUxU.eyJ1IjoiaHR0cHM6Ly93d3cudGQub3JnL21hZ2F6aW5lcy90ZC1tYWdhemluZS9zYXZlLXRoZS1rbm93bGVkZ2UiLCJyIjoiZWQ0MjlmMGEtYWIxOS00NTBhLTc2NDQtNzljYzFjMDk4MjVhIiwibSI6Im1haWwiLCJjIjoiMDAwMDAwMDAtMDAwMC0wMDAwLTAwMDAtMDAwMDAwMDAwMDAwIn0&amp;data=05%7C02%7Crona%40kmrom.co.il%7Ccb30ce3eb1354e431d4708dc4f07706d%7C771f51a1395344a5b15ff2cc86d99025%7C0%7C0%7C638472140611731278%7CUnknown%7CTWFpbGZsb3d8eyJWIjoiMC4wLjAwMDAiLCJQIjoiV2luMzIiLCJBTiI6Ik1haWwiLCJXVCI6Mn0%3D%7C0%7C%7C%7C&amp;sdata=QU76CYMH032yXG0nPa0jqPO%2Fy%2B%2Fgv0gVsF3JZDqz5PA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9556D04-1269-87D0-039D-AA285FD019C8}"/>
              </a:ext>
            </a:extLst>
          </p:cNvPr>
          <p:cNvSpPr/>
          <p:nvPr/>
        </p:nvSpPr>
        <p:spPr>
          <a:xfrm>
            <a:off x="0" y="1726820"/>
            <a:ext cx="7559674" cy="1422856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en-IL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C868A0F-D8CF-1F03-50FE-AAC81645E159}"/>
              </a:ext>
            </a:extLst>
          </p:cNvPr>
          <p:cNvGrpSpPr/>
          <p:nvPr/>
        </p:nvGrpSpPr>
        <p:grpSpPr>
          <a:xfrm>
            <a:off x="1721014" y="1798816"/>
            <a:ext cx="4336886" cy="1253907"/>
            <a:chOff x="1721014" y="2079812"/>
            <a:chExt cx="4336886" cy="125390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4EA035C-085C-A574-FC74-5682E97031E4}"/>
                </a:ext>
              </a:extLst>
            </p:cNvPr>
            <p:cNvSpPr txBox="1"/>
            <p:nvPr/>
          </p:nvSpPr>
          <p:spPr>
            <a:xfrm>
              <a:off x="2730966" y="2079812"/>
              <a:ext cx="2097742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1700" dirty="0">
                  <a:solidFill>
                    <a:srgbClr val="1515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אפריל 2024</a:t>
              </a:r>
              <a:endParaRPr lang="en-IL" sz="1700" dirty="0">
                <a:solidFill>
                  <a:srgbClr val="1515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76FEBC2-24CA-525A-37CA-DFD336CB83AE}"/>
                </a:ext>
              </a:extLst>
            </p:cNvPr>
            <p:cNvSpPr txBox="1"/>
            <p:nvPr/>
          </p:nvSpPr>
          <p:spPr>
            <a:xfrm>
              <a:off x="1721014" y="2268795"/>
              <a:ext cx="433688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L" sz="4400" b="1" dirty="0">
                  <a:solidFill>
                    <a:srgbClr val="151560"/>
                  </a:solidFill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</a:rPr>
                <a:t>2</a:t>
              </a:r>
              <a:r>
                <a:rPr lang="en-IL" sz="4400" b="1" dirty="0">
                  <a:solidFill>
                    <a:srgbClr val="60B736"/>
                  </a:solidFill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</a:rPr>
                <a:t>Know</a:t>
              </a:r>
              <a:r>
                <a:rPr lang="he-IL" sz="4400" b="1" dirty="0">
                  <a:solidFill>
                    <a:srgbClr val="151560"/>
                  </a:solidFill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</a:rPr>
                <a:t>עיתון</a:t>
              </a:r>
              <a:r>
                <a:rPr lang="he-IL" sz="4400" b="1" dirty="0">
                  <a:solidFill>
                    <a:srgbClr val="60B736"/>
                  </a:solidFill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</a:rPr>
                <a:t> </a:t>
              </a:r>
              <a:endParaRPr lang="en-IL" sz="4400" b="1" dirty="0">
                <a:solidFill>
                  <a:srgbClr val="60B736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A30581B-6F19-787A-BF78-ADE4097EEF1B}"/>
                </a:ext>
              </a:extLst>
            </p:cNvPr>
            <p:cNvSpPr txBox="1"/>
            <p:nvPr/>
          </p:nvSpPr>
          <p:spPr>
            <a:xfrm>
              <a:off x="2274096" y="2995165"/>
              <a:ext cx="30114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ctr" defTabSz="457200" rtl="1" eaLnBrk="1" latinLnBrk="0" hangingPunct="1"/>
              <a:r>
                <a:rPr lang="he-IL" sz="1600" dirty="0">
                  <a:solidFill>
                    <a:srgbClr val="1515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כתב עת מקצועי לניהול ידע</a:t>
              </a:r>
              <a:endParaRPr lang="en-IL" sz="1600" dirty="0">
                <a:solidFill>
                  <a:srgbClr val="1515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9788AF3-B5C6-C220-B781-8602279AB406}"/>
              </a:ext>
            </a:extLst>
          </p:cNvPr>
          <p:cNvSpPr/>
          <p:nvPr/>
        </p:nvSpPr>
        <p:spPr>
          <a:xfrm>
            <a:off x="-2" y="7474392"/>
            <a:ext cx="7559674" cy="3217421"/>
          </a:xfrm>
          <a:prstGeom prst="rect">
            <a:avLst/>
          </a:prstGeom>
          <a:solidFill>
            <a:srgbClr val="EFEFEF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en-IL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D340379-196C-4791-4932-5BC8A6CDF730}"/>
              </a:ext>
            </a:extLst>
          </p:cNvPr>
          <p:cNvSpPr txBox="1"/>
          <p:nvPr/>
        </p:nvSpPr>
        <p:spPr>
          <a:xfrm>
            <a:off x="327379" y="7684610"/>
            <a:ext cx="700602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400" b="0" i="0" u="none" strike="noStrike" dirty="0">
                <a:solidFill>
                  <a:srgbClr val="151560"/>
                </a:solidFill>
                <a:effectLst/>
                <a:latin typeface="arial" panose="020B0604020202020204" pitchFamily="34" charset="0"/>
              </a:rPr>
              <a:t>אנו ממשיכים בחגיגה השנתית שלנו, לציון 25 שנות פעילות ניהול ידע ברום. כחלק מהחגיגות הללו, אנו שמחים לשתף משחק </a:t>
            </a:r>
            <a:r>
              <a:rPr lang="en-US" sz="1400" b="0" i="0" u="none" strike="noStrike" dirty="0">
                <a:solidFill>
                  <a:srgbClr val="151560"/>
                </a:solidFill>
                <a:effectLst/>
                <a:latin typeface="arial" panose="020B0604020202020204" pitchFamily="34" charset="0"/>
              </a:rPr>
              <a:t>KM </a:t>
            </a:r>
            <a:r>
              <a:rPr lang="he-IL" sz="1400" b="0" i="0" u="none" strike="noStrike" dirty="0">
                <a:solidFill>
                  <a:srgbClr val="151560"/>
                </a:solidFill>
                <a:effectLst/>
                <a:latin typeface="arial" panose="020B0604020202020204" pitchFamily="34" charset="0"/>
              </a:rPr>
              <a:t>חדש דו-חודשי, אנו מזמינים את כולם להשתתף ולזכות בפרסים.</a:t>
            </a:r>
            <a:endParaRPr lang="he-IL" sz="1400" b="0" i="0" u="none" strike="noStrike" dirty="0">
              <a:solidFill>
                <a:srgbClr val="181818"/>
              </a:solidFill>
              <a:effectLst/>
              <a:latin typeface="Georgia" panose="02040502050405020303" pitchFamily="18" charset="0"/>
            </a:endParaRPr>
          </a:p>
          <a:p>
            <a:pPr algn="r" rtl="1"/>
            <a:r>
              <a:rPr lang="he-IL" sz="1400" b="0" i="0" u="none" strike="noStrike" dirty="0">
                <a:solidFill>
                  <a:srgbClr val="151560"/>
                </a:solidFill>
                <a:effectLst/>
                <a:latin typeface="arial" panose="020B0604020202020204" pitchFamily="34" charset="0"/>
              </a:rPr>
              <a:t>כל מי שיצליח לפתור את האתגר יקבל עותק של אחד מספריהם של אלכס ודוד בנט.</a:t>
            </a:r>
            <a:endParaRPr lang="he-IL" sz="1400" b="0" i="0" u="none" strike="noStrike" dirty="0">
              <a:solidFill>
                <a:srgbClr val="181818"/>
              </a:solidFill>
              <a:effectLst/>
              <a:latin typeface="Georgia" panose="02040502050405020303" pitchFamily="18" charset="0"/>
            </a:endParaRPr>
          </a:p>
          <a:p>
            <a:pPr algn="r" rtl="1"/>
            <a:r>
              <a:rPr lang="he-IL" sz="1400" b="0" i="0" u="none" strike="noStrike" dirty="0">
                <a:solidFill>
                  <a:srgbClr val="151560"/>
                </a:solidFill>
                <a:effectLst/>
                <a:latin typeface="arial" panose="020B0604020202020204" pitchFamily="34" charset="0"/>
              </a:rPr>
              <a:t>בנוסף, נערוך הגרלה; לזוכה יוענק קופון לספר באמזון בסך 100 דולר ושעת ייעוץ אישית עם ד"ר מוריה לוי.</a:t>
            </a:r>
            <a:endParaRPr lang="he-IL" sz="1400" b="0" i="0" u="none" strike="noStrike" dirty="0">
              <a:solidFill>
                <a:srgbClr val="181818"/>
              </a:solidFill>
              <a:effectLst/>
              <a:latin typeface="Georgia" panose="02040502050405020303" pitchFamily="18" charset="0"/>
            </a:endParaRPr>
          </a:p>
          <a:p>
            <a:pPr algn="r" rtl="1"/>
            <a:r>
              <a:rPr lang="he-IL" sz="1400" b="0" i="0" u="none" strike="noStrike" dirty="0">
                <a:solidFill>
                  <a:srgbClr val="151560"/>
                </a:solidFill>
                <a:effectLst/>
                <a:latin typeface="arial" panose="020B0604020202020204" pitchFamily="34" charset="0"/>
              </a:rPr>
              <a:t>עקבו אחר הקישור הזה לאתגר אפריל שלנו: </a:t>
            </a:r>
            <a:r>
              <a:rPr lang="en-US" sz="1400" b="0" i="0" u="sng" strike="noStrike" dirty="0">
                <a:solidFill>
                  <a:srgbClr val="151560"/>
                </a:solidFill>
                <a:effectLst/>
                <a:latin typeface="arial" panose="020B0604020202020204" pitchFamily="34" charset="0"/>
                <a:hlinkClick r:id="rId3" tooltip="Original URL:&#10;https://www.kmrom.co.il/so/a5Ow4EJG3/c?w=LAF31eBXEfKQTQ3kA8OwGTwbHvyTo2NtbN8pzXEOrHE.eyJ1IjoiaHR0cHM6Ly9iaXQubHkvNGF6dmZ0aCIsInIiOiJhN2Y2Y2IxMC0wOGE4LTQ5ZTYtOGVlZC01OWVhYTZmNmE3NjciLCJtIjoibWFpbCIsImMiOiIwMDAwMDAwMC0wMDAwLTAwMDAtMDAwMC0wMDAwMDAwMDAwMDAifQ&#10;&#10;Click to follow link."/>
              </a:rPr>
              <a:t>https://bit.ly/4azvfth</a:t>
            </a:r>
            <a:endParaRPr lang="en-US" sz="1400" b="0" i="0" u="none" strike="noStrike" dirty="0">
              <a:solidFill>
                <a:srgbClr val="181818"/>
              </a:solidFill>
              <a:effectLst/>
              <a:latin typeface="Georgia" panose="02040502050405020303" pitchFamily="18" charset="0"/>
            </a:endParaRPr>
          </a:p>
          <a:p>
            <a:pPr algn="r" rtl="1"/>
            <a:endParaRPr lang="he-IL" sz="1400" dirty="0">
              <a:effectLst/>
              <a:latin typeface="Open Sans" pitchFamily="2" charset="0"/>
              <a:ea typeface="Open Sans" pitchFamily="2" charset="0"/>
            </a:endParaRPr>
          </a:p>
        </p:txBody>
      </p:sp>
      <p:pic>
        <p:nvPicPr>
          <p:cNvPr id="3" name="Picture 2" descr="A blue and green text on a black background&#10;&#10;Description automatically generated">
            <a:extLst>
              <a:ext uri="{FF2B5EF4-FFF2-40B4-BE49-F238E27FC236}">
                <a16:creationId xmlns:a16="http://schemas.microsoft.com/office/drawing/2014/main" id="{51216E1F-B6EB-357F-9962-8201C955F3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1748" y="37903"/>
            <a:ext cx="1896178" cy="1422856"/>
          </a:xfrm>
          <a:prstGeom prst="rect">
            <a:avLst/>
          </a:prstGeom>
        </p:spPr>
      </p:pic>
      <p:pic>
        <p:nvPicPr>
          <p:cNvPr id="13" name="Picture 12" descr="A hand holding a light bulb with a brain glowing in it&#10;&#10;Description automatically generated">
            <a:extLst>
              <a:ext uri="{FF2B5EF4-FFF2-40B4-BE49-F238E27FC236}">
                <a16:creationId xmlns:a16="http://schemas.microsoft.com/office/drawing/2014/main" id="{F0CD0975-A65D-3C0F-D7B7-DAFDC14450D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4531" b="8010"/>
          <a:stretch/>
        </p:blipFill>
        <p:spPr>
          <a:xfrm>
            <a:off x="312331" y="3318650"/>
            <a:ext cx="6935011" cy="343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17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0B8D0A6-B337-0AF7-1B9C-A1CF5096ADE1}"/>
              </a:ext>
            </a:extLst>
          </p:cNvPr>
          <p:cNvCxnSpPr/>
          <p:nvPr/>
        </p:nvCxnSpPr>
        <p:spPr>
          <a:xfrm>
            <a:off x="378691" y="350982"/>
            <a:ext cx="6954982" cy="0"/>
          </a:xfrm>
          <a:prstGeom prst="line">
            <a:avLst/>
          </a:prstGeom>
          <a:ln w="22225" cap="rnd">
            <a:solidFill>
              <a:srgbClr val="60B736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9EC80F5-1E8D-0DEC-CE84-199EB8E86655}"/>
              </a:ext>
            </a:extLst>
          </p:cNvPr>
          <p:cNvSpPr txBox="1"/>
          <p:nvPr/>
        </p:nvSpPr>
        <p:spPr>
          <a:xfrm>
            <a:off x="1475377" y="573147"/>
            <a:ext cx="97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IL" sz="3200" b="1" dirty="0">
                <a:solidFill>
                  <a:srgbClr val="60B736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AE4011-7EC6-EA5D-37A6-147CE99194F0}"/>
              </a:ext>
            </a:extLst>
          </p:cNvPr>
          <p:cNvSpPr txBox="1"/>
          <p:nvPr/>
        </p:nvSpPr>
        <p:spPr>
          <a:xfrm>
            <a:off x="491494" y="1050979"/>
            <a:ext cx="2835906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ts val="1940"/>
              </a:lnSpc>
              <a:defRPr sz="1400" i="0">
                <a:solidFill>
                  <a:srgbClr val="1515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fontAlgn="base"/>
            <a:r>
              <a:rPr lang="he-IL" sz="1600" b="1" i="0" dirty="0">
                <a:solidFill>
                  <a:srgbClr val="151560"/>
                </a:solidFill>
                <a:effectLst/>
                <a:latin typeface="Arial" panose="020B0604020202020204" pitchFamily="34" charset="0"/>
                <a:ea typeface="Open Sans ExtraBold" pitchFamily="2" charset="0"/>
                <a:cs typeface="Arial" panose="020B0604020202020204" pitchFamily="34" charset="0"/>
              </a:rPr>
              <a:t>הכירו את מודלי ה-</a:t>
            </a:r>
            <a:r>
              <a:rPr lang="en-US" sz="1600" b="1" i="0" dirty="0">
                <a:solidFill>
                  <a:srgbClr val="151560"/>
                </a:solidFill>
                <a:effectLst/>
                <a:latin typeface="Arial" panose="020B0604020202020204" pitchFamily="34" charset="0"/>
                <a:ea typeface="Open Sans ExtraBold" pitchFamily="2" charset="0"/>
                <a:cs typeface="Arial" panose="020B0604020202020204" pitchFamily="34" charset="0"/>
              </a:rPr>
              <a:t>SLM </a:t>
            </a:r>
            <a:r>
              <a:rPr lang="he-IL" sz="1600" b="1" i="0" dirty="0">
                <a:solidFill>
                  <a:srgbClr val="151560"/>
                </a:solidFill>
                <a:effectLst/>
                <a:latin typeface="Arial" panose="020B0604020202020204" pitchFamily="34" charset="0"/>
                <a:ea typeface="Open Sans ExtraBold" pitchFamily="2" charset="0"/>
                <a:cs typeface="Arial" panose="020B0604020202020204" pitchFamily="34" charset="0"/>
              </a:rPr>
              <a:t>המהפכה הקטנה בבינה מלאכותית שפתית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7A6B0B-AD81-9ACA-F277-C0F588831D85}"/>
              </a:ext>
            </a:extLst>
          </p:cNvPr>
          <p:cNvSpPr txBox="1"/>
          <p:nvPr/>
        </p:nvSpPr>
        <p:spPr>
          <a:xfrm>
            <a:off x="211282" y="1813422"/>
            <a:ext cx="35467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1400" b="0" i="0" u="none" strike="noStrike" dirty="0">
                <a:solidFill>
                  <a:srgbClr val="15156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מודל שפה קטן</a:t>
            </a:r>
            <a:r>
              <a:rPr lang="en-US" sz="1400" b="0" i="0" u="none" strike="noStrike" dirty="0">
                <a:solidFill>
                  <a:srgbClr val="15156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(SLM) </a:t>
            </a:r>
            <a:r>
              <a:rPr lang="he-IL" sz="1400" b="0" i="0" u="none" strike="noStrike" dirty="0">
                <a:solidFill>
                  <a:srgbClr val="15156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הינו סוג של מודל למידת מכונה שיכול לבצע משימות הקשורות לעיבוד שפה טבעית. המילה "קטן" מתייחסת לגודל הרשת העצבית של המודל, למספר הפרמטרים שלו, ולכמות הנתונים שעליהם הוא מאומן.</a:t>
            </a:r>
            <a:endParaRPr lang="he-IL" sz="1400" dirty="0">
              <a:effectLst/>
              <a:latin typeface="Open Sans" pitchFamily="2" charset="0"/>
              <a:ea typeface="Open Sans" pitchFamily="2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A9BE04E-2EDE-2AA2-68D9-DA8633C5C95B}"/>
              </a:ext>
            </a:extLst>
          </p:cNvPr>
          <p:cNvGrpSpPr/>
          <p:nvPr/>
        </p:nvGrpSpPr>
        <p:grpSpPr>
          <a:xfrm>
            <a:off x="1077418" y="3464878"/>
            <a:ext cx="1570182" cy="443346"/>
            <a:chOff x="452582" y="3607172"/>
            <a:chExt cx="1570182" cy="443346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3BFBCAD6-D16E-D8AB-430F-CEA1F548BBEF}"/>
                </a:ext>
              </a:extLst>
            </p:cNvPr>
            <p:cNvSpPr/>
            <p:nvPr/>
          </p:nvSpPr>
          <p:spPr>
            <a:xfrm>
              <a:off x="452582" y="3607172"/>
              <a:ext cx="1570182" cy="443346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60B7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AE3C9F1-F265-146B-D3DD-4A48BB78F5C1}"/>
                </a:ext>
              </a:extLst>
            </p:cNvPr>
            <p:cNvSpPr txBox="1"/>
            <p:nvPr/>
          </p:nvSpPr>
          <p:spPr>
            <a:xfrm>
              <a:off x="635001" y="3690345"/>
              <a:ext cx="12053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1200" b="1" dirty="0">
                  <a:solidFill>
                    <a:srgbClr val="60B736"/>
                  </a:solidFill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  <a:hlinkClick r:id="rId3"/>
                </a:rPr>
                <a:t>למאמר המלא</a:t>
              </a:r>
              <a:endParaRPr lang="en-US" sz="1200" b="1" dirty="0">
                <a:solidFill>
                  <a:srgbClr val="60B736"/>
                </a:solidFill>
                <a:effectLst/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5AB14598-6032-D757-D7B3-6B56E12B93B5}"/>
              </a:ext>
            </a:extLst>
          </p:cNvPr>
          <p:cNvSpPr txBox="1"/>
          <p:nvPr/>
        </p:nvSpPr>
        <p:spPr>
          <a:xfrm>
            <a:off x="5152734" y="5478922"/>
            <a:ext cx="97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L" sz="3200" b="1" dirty="0">
                <a:solidFill>
                  <a:srgbClr val="60B736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9CF8948-C290-F3DC-8D5F-C1EDB93013A7}"/>
              </a:ext>
            </a:extLst>
          </p:cNvPr>
          <p:cNvSpPr txBox="1"/>
          <p:nvPr/>
        </p:nvSpPr>
        <p:spPr>
          <a:xfrm>
            <a:off x="4063904" y="6099549"/>
            <a:ext cx="3084830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ts val="1940"/>
              </a:lnSpc>
              <a:defRPr sz="1600" b="1" i="0">
                <a:solidFill>
                  <a:srgbClr val="151560"/>
                </a:solidFill>
                <a:effectLst/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</a:lstStyle>
          <a:p>
            <a:r>
              <a:rPr lang="he-IL" i="0" dirty="0">
                <a:solidFill>
                  <a:srgbClr val="151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איך הקמת מערך ניהול ידע שיפרה את השירות במוקד- סיפור לקוח</a:t>
            </a:r>
            <a:endParaRPr lang="he-IL" dirty="0">
              <a:latin typeface="Arial" panose="020B0604020202020204" pitchFamily="34" charset="0"/>
              <a:ea typeface="Open Sans" pitchFamily="2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CDA1CD-F366-2CCB-413E-4D87B44B16A1}"/>
              </a:ext>
            </a:extLst>
          </p:cNvPr>
          <p:cNvSpPr txBox="1"/>
          <p:nvPr/>
        </p:nvSpPr>
        <p:spPr>
          <a:xfrm>
            <a:off x="3957635" y="6602882"/>
            <a:ext cx="3297368" cy="178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ts val="1940"/>
              </a:lnSpc>
              <a:defRPr sz="1400" i="0">
                <a:solidFill>
                  <a:srgbClr val="1515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he-IL" b="0" i="0" u="none" strike="noStrike" dirty="0">
                <a:solidFill>
                  <a:srgbClr val="15156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לעיתים קרובות, חברות וארגונים בוחרים להטמיע </a:t>
            </a:r>
            <a:r>
              <a:rPr lang="he-IL" b="0" i="0" u="none" strike="noStrike" dirty="0" err="1">
                <a:solidFill>
                  <a:srgbClr val="15156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מינהלת</a:t>
            </a:r>
            <a:r>
              <a:rPr lang="he-IL" b="0" i="0" u="none" strike="noStrike" dirty="0">
                <a:solidFill>
                  <a:srgbClr val="15156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ידע בשלבים, כך, שמחלקות מסוימות מן הארגון כבר משתמשות בה בקביעות, בעוד מחלקות אחרות בו פועלות ללא סביבה משותפת לניהול ידע, וחלק מן העובדים אף לא מודעים לצורך </a:t>
            </a:r>
            <a:r>
              <a:rPr lang="he-IL" b="0" i="0" u="none" strike="noStrike" dirty="0" err="1">
                <a:solidFill>
                  <a:srgbClr val="15156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במינהלת</a:t>
            </a:r>
            <a:r>
              <a:rPr lang="he-IL" b="0" i="0" u="none" strike="noStrike" dirty="0">
                <a:solidFill>
                  <a:srgbClr val="15156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ידע ולמענים שהיא מספקת לנותני השירות.</a:t>
            </a:r>
            <a:endParaRPr lang="he-IL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D3D112A-9F36-83DC-2EAA-1A6E24FFCD15}"/>
              </a:ext>
            </a:extLst>
          </p:cNvPr>
          <p:cNvGrpSpPr/>
          <p:nvPr/>
        </p:nvGrpSpPr>
        <p:grpSpPr>
          <a:xfrm>
            <a:off x="4857170" y="8540838"/>
            <a:ext cx="1570182" cy="443346"/>
            <a:chOff x="452582" y="3607172"/>
            <a:chExt cx="1570182" cy="443346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19DBC961-CCD8-03F7-246E-8E03ED19492F}"/>
                </a:ext>
              </a:extLst>
            </p:cNvPr>
            <p:cNvSpPr/>
            <p:nvPr/>
          </p:nvSpPr>
          <p:spPr>
            <a:xfrm>
              <a:off x="452582" y="3607172"/>
              <a:ext cx="1570182" cy="443346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60B7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CA22CD0-844E-33A9-0F53-85456649F4B4}"/>
                </a:ext>
              </a:extLst>
            </p:cNvPr>
            <p:cNvSpPr txBox="1"/>
            <p:nvPr/>
          </p:nvSpPr>
          <p:spPr>
            <a:xfrm>
              <a:off x="635001" y="3690345"/>
              <a:ext cx="12053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1200" b="1" dirty="0">
                  <a:solidFill>
                    <a:srgbClr val="60B736"/>
                  </a:solidFill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  <a:hlinkClick r:id="rId4"/>
                </a:rPr>
                <a:t>למאמר המלא</a:t>
              </a:r>
              <a:endParaRPr lang="en-US" sz="1200" b="1" dirty="0">
                <a:solidFill>
                  <a:srgbClr val="60B736"/>
                </a:solidFill>
                <a:effectLst/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endParaRPr>
            </a:p>
          </p:txBody>
        </p:sp>
      </p:grpSp>
      <p:pic>
        <p:nvPicPr>
          <p:cNvPr id="4" name="Picture 3" descr="A robot hand touching a blue brain&#10;&#10;Description automatically generated">
            <a:extLst>
              <a:ext uri="{FF2B5EF4-FFF2-40B4-BE49-F238E27FC236}">
                <a16:creationId xmlns:a16="http://schemas.microsoft.com/office/drawing/2014/main" id="{5E12344F-7729-1970-8DF3-E765D131A9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8393" y="825266"/>
            <a:ext cx="3600000" cy="2400000"/>
          </a:xfrm>
          <a:prstGeom prst="rect">
            <a:avLst/>
          </a:prstGeom>
        </p:spPr>
      </p:pic>
      <p:pic>
        <p:nvPicPr>
          <p:cNvPr id="14" name="Picture 13" descr="A person touching a touch screen&#10;&#10;Description automatically generated">
            <a:extLst>
              <a:ext uri="{FF2B5EF4-FFF2-40B4-BE49-F238E27FC236}">
                <a16:creationId xmlns:a16="http://schemas.microsoft.com/office/drawing/2014/main" id="{149251FA-8629-6B2F-18BF-D672DA9F31D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499" r="10461"/>
          <a:stretch/>
        </p:blipFill>
        <p:spPr>
          <a:xfrm>
            <a:off x="304672" y="6201597"/>
            <a:ext cx="3600000" cy="228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337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0B8D0A6-B337-0AF7-1B9C-A1CF5096ADE1}"/>
              </a:ext>
            </a:extLst>
          </p:cNvPr>
          <p:cNvCxnSpPr/>
          <p:nvPr/>
        </p:nvCxnSpPr>
        <p:spPr>
          <a:xfrm>
            <a:off x="378691" y="350982"/>
            <a:ext cx="6954982" cy="0"/>
          </a:xfrm>
          <a:prstGeom prst="line">
            <a:avLst/>
          </a:prstGeom>
          <a:ln w="22225" cap="rnd">
            <a:solidFill>
              <a:srgbClr val="60B736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9EC80F5-1E8D-0DEC-CE84-199EB8E86655}"/>
              </a:ext>
            </a:extLst>
          </p:cNvPr>
          <p:cNvSpPr txBox="1"/>
          <p:nvPr/>
        </p:nvSpPr>
        <p:spPr>
          <a:xfrm>
            <a:off x="1475377" y="573147"/>
            <a:ext cx="97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200" b="1" dirty="0">
                <a:solidFill>
                  <a:srgbClr val="60B736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03</a:t>
            </a:r>
            <a:endParaRPr lang="en-IL" sz="3200" b="1" dirty="0">
              <a:solidFill>
                <a:srgbClr val="60B736"/>
              </a:solidFill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AE4011-7EC6-EA5D-37A6-147CE99194F0}"/>
              </a:ext>
            </a:extLst>
          </p:cNvPr>
          <p:cNvSpPr txBox="1"/>
          <p:nvPr/>
        </p:nvSpPr>
        <p:spPr>
          <a:xfrm>
            <a:off x="491494" y="1122419"/>
            <a:ext cx="2835906" cy="583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ts val="1940"/>
              </a:lnSpc>
              <a:defRPr sz="1400" i="0">
                <a:solidFill>
                  <a:srgbClr val="1515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fontAlgn="base"/>
            <a:r>
              <a:rPr lang="en-US" sz="1600" b="1" i="0" u="none" strike="noStrike" dirty="0">
                <a:solidFill>
                  <a:srgbClr val="15156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Innovative Creativity - </a:t>
            </a:r>
            <a:r>
              <a:rPr lang="he-IL" sz="1600" b="1" i="0" u="none" strike="noStrike" dirty="0">
                <a:solidFill>
                  <a:srgbClr val="15156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סיכום ספר</a:t>
            </a:r>
            <a:endParaRPr lang="he-IL" sz="1200" b="1" i="0" dirty="0">
              <a:solidFill>
                <a:srgbClr val="151560"/>
              </a:solidFill>
              <a:effectLst/>
              <a:latin typeface="Arial" panose="020B0604020202020204" pitchFamily="34" charset="0"/>
              <a:ea typeface="Open Sans ExtraBold" pitchFamily="2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7A6B0B-AD81-9ACA-F277-C0F588831D85}"/>
              </a:ext>
            </a:extLst>
          </p:cNvPr>
          <p:cNvSpPr txBox="1"/>
          <p:nvPr/>
        </p:nvSpPr>
        <p:spPr>
          <a:xfrm>
            <a:off x="211282" y="1813422"/>
            <a:ext cx="35467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1400" b="0" i="0" u="none" strike="noStrike" dirty="0">
                <a:solidFill>
                  <a:srgbClr val="15156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הספר מלמד תיאוריה, אך תוך שכך נותן הרבה המלצות מעשיות, כך שכל אחד מאיתנו יוכל לשפר את יכולותיו בתחום היצירתיות. שמו של הספר משרת שתי מטרות: הוא מציע דרך חדשנית להסתכל על יצירתיות; אך יותר מכך, הוא מדגיש את המסר שאין טעם ביצירתיות לשמה; יש לשאוף ליצירתיות שמתורגמת לחדשנות בתחומי החיים, בין האישיים או המקצועיים.</a:t>
            </a:r>
            <a:endParaRPr lang="he-IL" sz="1400" dirty="0">
              <a:effectLst/>
              <a:latin typeface="Open Sans" pitchFamily="2" charset="0"/>
              <a:ea typeface="Open Sans" pitchFamily="2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A9BE04E-2EDE-2AA2-68D9-DA8633C5C95B}"/>
              </a:ext>
            </a:extLst>
          </p:cNvPr>
          <p:cNvGrpSpPr/>
          <p:nvPr/>
        </p:nvGrpSpPr>
        <p:grpSpPr>
          <a:xfrm>
            <a:off x="1077418" y="3736344"/>
            <a:ext cx="1570182" cy="443346"/>
            <a:chOff x="452582" y="3607172"/>
            <a:chExt cx="1570182" cy="443346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3BFBCAD6-D16E-D8AB-430F-CEA1F548BBEF}"/>
                </a:ext>
              </a:extLst>
            </p:cNvPr>
            <p:cNvSpPr/>
            <p:nvPr/>
          </p:nvSpPr>
          <p:spPr>
            <a:xfrm>
              <a:off x="452582" y="3607172"/>
              <a:ext cx="1570182" cy="443346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60B7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AE3C9F1-F265-146B-D3DD-4A48BB78F5C1}"/>
                </a:ext>
              </a:extLst>
            </p:cNvPr>
            <p:cNvSpPr txBox="1"/>
            <p:nvPr/>
          </p:nvSpPr>
          <p:spPr>
            <a:xfrm>
              <a:off x="635001" y="3690345"/>
              <a:ext cx="12053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1200" b="1" dirty="0">
                  <a:solidFill>
                    <a:srgbClr val="60B736"/>
                  </a:solidFill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  <a:hlinkClick r:id="rId3"/>
                </a:rPr>
                <a:t>למאמר המלא</a:t>
              </a:r>
              <a:endParaRPr lang="en-US" sz="1200" b="1" dirty="0">
                <a:solidFill>
                  <a:srgbClr val="60B736"/>
                </a:solidFill>
                <a:effectLst/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endParaRPr>
            </a:p>
          </p:txBody>
        </p:sp>
      </p:grpSp>
      <p:pic>
        <p:nvPicPr>
          <p:cNvPr id="4" name="Picture 3" descr="A poster of a person's head with stars&#10;&#10;Description automatically generated">
            <a:extLst>
              <a:ext uri="{FF2B5EF4-FFF2-40B4-BE49-F238E27FC236}">
                <a16:creationId xmlns:a16="http://schemas.microsoft.com/office/drawing/2014/main" id="{24FF019E-1782-DDEC-0048-05191163EE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1857" y="781816"/>
            <a:ext cx="22098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60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D9788AF3-B5C6-C220-B781-8602279AB406}"/>
              </a:ext>
            </a:extLst>
          </p:cNvPr>
          <p:cNvSpPr/>
          <p:nvPr/>
        </p:nvSpPr>
        <p:spPr>
          <a:xfrm>
            <a:off x="-2" y="9062977"/>
            <a:ext cx="7559674" cy="1628835"/>
          </a:xfrm>
          <a:prstGeom prst="rect">
            <a:avLst/>
          </a:prstGeom>
          <a:solidFill>
            <a:srgbClr val="EFEFEF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en-I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DC0AAD-0530-FA2A-86F0-CACCABAC0906}"/>
              </a:ext>
            </a:extLst>
          </p:cNvPr>
          <p:cNvSpPr txBox="1"/>
          <p:nvPr/>
        </p:nvSpPr>
        <p:spPr>
          <a:xfrm>
            <a:off x="3657600" y="372221"/>
            <a:ext cx="3652682" cy="2509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ts val="1940"/>
              </a:lnSpc>
              <a:defRPr sz="1400" i="0">
                <a:solidFill>
                  <a:srgbClr val="15156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he-IL" b="1" dirty="0">
                <a:latin typeface="Arial" panose="020B0604020202020204" pitchFamily="34" charset="0"/>
                <a:cs typeface="Arial" panose="020B0604020202020204" pitchFamily="34" charset="0"/>
              </a:rPr>
              <a:t>עוד בגיליון</a:t>
            </a:r>
          </a:p>
          <a:p>
            <a:pPr algn="r"/>
            <a:r>
              <a:rPr lang="he-IL" b="0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בלוג: </a:t>
            </a:r>
            <a:r>
              <a:rPr lang="he-IL" b="0" i="1" u="sng" strike="noStrike" dirty="0">
                <a:solidFill>
                  <a:srgbClr val="60B7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Original URL:&#10;https://www.kmrom.co.il/so/a5Ow4EJG3/c?w=xTUwuHwH3yQ0iALZxC7TRmMn8P0b8kKuREWaTwHEITE.eyJ1IjoiaHR0cHM6Ly9oZWxwanVpY2UuY29tL2Jsb2ciLCJyIjoiZWQ0MjlmMGEtYWIxOS00NTBhLTc2NDQtNzljYzFjMDk4MjVhIiwibSI6Im1haWwiLCJjIjoiMDAwMDAwMDAtMDAwMC0wMDAwLTAwMDAtMDAwMDAwMDAwMDAwIn0&#10;&#10;Click to follow link."/>
              </a:rPr>
              <a:t>ניהול ידע במכירות ושירות לקוחות</a:t>
            </a:r>
            <a:endParaRPr lang="he-IL" b="0" i="1" u="none" strike="noStrike" dirty="0">
              <a:solidFill>
                <a:srgbClr val="181818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he" b="0" i="1" dirty="0">
              <a:solidFill>
                <a:srgbClr val="60B73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he" dirty="0">
                <a:latin typeface="Arial" panose="020B0604020202020204" pitchFamily="34" charset="0"/>
                <a:cs typeface="Arial" panose="020B0604020202020204" pitchFamily="34" charset="0"/>
              </a:rPr>
              <a:t>מאמר מהעולם: </a:t>
            </a:r>
            <a:r>
              <a:rPr lang="he-IL" b="0" i="1" u="sng" strike="noStrike" dirty="0">
                <a:solidFill>
                  <a:srgbClr val="60B7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 tooltip="Original URL:&#10;https://www.kmrom.co.il/so/a5Ow4EJG3/c?w=4LbHUcONoSp80m7ujlwmXtQ0sPzlK0JDWiGPT7wZUxU.eyJ1IjoiaHR0cHM6Ly93d3cudGQub3JnL21hZ2F6aW5lcy90ZC1tYWdhemluZS9zYXZlLXRoZS1rbm93bGVkZ2UiLCJyIjoiZWQ0MjlmMGEtYWIxOS00NTBhLTc2NDQtNzljYzFjMDk4MjVhIiwibSI6Im1haWwiLCJjIjoiMDAwMDAwMDAtMDAwMC0wMDAwLTAwMDAtMDAwMDAwMDAwMDAwIn0&#10;&#10;Click to follow link."/>
              </a:rPr>
              <a:t>הכירו גישה יעילה לניהול ידע</a:t>
            </a:r>
            <a:endParaRPr lang="he-IL" b="0" i="1" u="none" strike="noStrike" dirty="0">
              <a:solidFill>
                <a:srgbClr val="181818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he" i="1" dirty="0">
              <a:solidFill>
                <a:srgbClr val="60B7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he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סרטון:</a:t>
            </a:r>
            <a:r>
              <a:rPr lang="he-IL" b="0" i="1" u="sng" strike="noStrike" dirty="0">
                <a:solidFill>
                  <a:srgbClr val="60B7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 tooltip="Original URL:&#10;https://www.kmrom.co.il/so/a5Ow4EJG3/c?w=qy2XNIvD-1AkeaBLgqIphEgvaZlKJhWvk582VYNpLXo.eyJ1IjoiaHR0cHM6Ly93d3cueW91dHViZS5jb20vd2F0Y2g_dj1HencyRmtDNUVxSSIsInIiOiJlZDQyOWYwYS1hYjE5LTQ1MGEtNzY0NC03OWNjMWMwOTgyNWEiLCJtIjoibWFpbCIsImMiOiIwMDAwMDAwMC0wMDAwLTAwMDAtMDAwMC0wMDAwMDAwMDAwMDAifQ&#10;&#10;Click to follow link."/>
              </a:rPr>
              <a:t>הבטחת המשכיות, הצלחה ארגונית ולכידת הידע הסמוי</a:t>
            </a:r>
            <a:endParaRPr lang="he-IL" b="0" i="1" u="none" strike="noStrike" dirty="0">
              <a:solidFill>
                <a:srgbClr val="181818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he-IL" b="0" i="1" u="sng" strike="noStrike" dirty="0">
              <a:solidFill>
                <a:srgbClr val="60B737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6" tooltip="Original URL:&#10;https://www.kmrom.co.il/so/a5Ow4EJG3/c?w=Q8I165ECgqoqapIqwJxfnT3e-Unt8DPq7fb8KJCaJS0.eyJ1IjoiaHR0cHM6Ly93d3cua21yb20uY28uaWwvbWFnaW5lLW5ldy8lRDclOUIlRDclQTAlRDclQTEtJUQ3JTkxJUQ3JTk5JUQ3JUEwJUQ3JTlDJUQ3JTkwJUQ3JTk1JUQ3JTlFJUQ3JTk5LSVENyU5QyVENyU5OCVENyU5QiVENyVBMCVENyU5NSVENyU5QyVENyU5NSVENyU5MiVENyU5OSVENyU5NC0lRDclOTUlRDclOTclRDclOTMlRDclQTklRDclQTAlRDclOTUlRDclQUEiLCJyIjoiZWQ0MjlmMGEtYWIxOS00NTBhLTc2NDQtNzljYzFjMDk4MjVhIiwibSI6Im1haWwiLCJjIjoiMDAwMDAwMDAtMDAwMC0wMDAwLTAwMDAtMDAwMDAwMDAwMDAwIn0&#10;&#10;Click to follow link."/>
            </a:endParaRPr>
          </a:p>
          <a:p>
            <a:pPr algn="r"/>
            <a:r>
              <a:rPr lang="he-IL" b="0" i="1" u="sng" strike="noStrike" dirty="0">
                <a:solidFill>
                  <a:srgbClr val="60B7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 tooltip="Original URL:&#10;https://www.kmrom.co.il/so/a5Ow4EJG3/c?w=Q8I165ECgqoqapIqwJxfnT3e-Unt8DPq7fb8KJCaJS0.eyJ1IjoiaHR0cHM6Ly93d3cua21yb20uY28uaWwvbWFnaW5lLW5ldy8lRDclOUIlRDclQTAlRDclQTEtJUQ3JTkxJUQ3JTk5JUQ3JUEwJUQ3JTlDJUQ3JTkwJUQ3JTk1JUQ3JTlFJUQ3JTk5LSVENyU5QyVENyU5OCVENyU5QiVENyVBMCVENyU5NSVENyU5QyVENyU5NSVENyU5MiVENyU5OSVENyU5NC0lRDclOTUlRDclOTclRDclOTMlRDclQTklRDclQTAlRDclOTUlRDclQUEiLCJyIjoiZWQ0MjlmMGEtYWIxOS00NTBhLTc2NDQtNzljYzFjMDk4MjVhIiwibSI6Im1haWwiLCJjIjoiMDAwMDAwMDAtMDAwMC0wMDAwLTAwMDAtMDAwMDAwMDAwMDAwIn0&#10;&#10;Click to follow link."/>
              </a:rPr>
              <a:t>כנס בינלאומי לטכנולוגיה וחדשנות</a:t>
            </a:r>
            <a:endParaRPr lang="he-IL" b="0" i="1" u="none" strike="noStrike" dirty="0">
              <a:solidFill>
                <a:srgbClr val="181818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en-US" b="0" i="1" dirty="0">
              <a:solidFill>
                <a:srgbClr val="181818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EC20008-F78D-8781-5043-8E5B24D8B819}"/>
              </a:ext>
            </a:extLst>
          </p:cNvPr>
          <p:cNvCxnSpPr/>
          <p:nvPr/>
        </p:nvCxnSpPr>
        <p:spPr>
          <a:xfrm>
            <a:off x="316113" y="4095938"/>
            <a:ext cx="6954982" cy="0"/>
          </a:xfrm>
          <a:prstGeom prst="line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768CEFF-8E64-F3FB-5FD7-FAFE77CD0810}"/>
              </a:ext>
            </a:extLst>
          </p:cNvPr>
          <p:cNvGrpSpPr/>
          <p:nvPr/>
        </p:nvGrpSpPr>
        <p:grpSpPr>
          <a:xfrm>
            <a:off x="2795084" y="8254781"/>
            <a:ext cx="1886297" cy="443346"/>
            <a:chOff x="136467" y="3607172"/>
            <a:chExt cx="1886297" cy="443346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9F48E0EB-85B0-60E1-0112-B888FB367390}"/>
                </a:ext>
              </a:extLst>
            </p:cNvPr>
            <p:cNvSpPr/>
            <p:nvPr/>
          </p:nvSpPr>
          <p:spPr>
            <a:xfrm>
              <a:off x="136467" y="3607172"/>
              <a:ext cx="1886297" cy="443346"/>
            </a:xfrm>
            <a:prstGeom prst="roundRect">
              <a:avLst>
                <a:gd name="adj" fmla="val 50000"/>
              </a:avLst>
            </a:prstGeom>
            <a:solidFill>
              <a:srgbClr val="60B7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457200" rtl="1" eaLnBrk="1" latinLnBrk="0" hangingPunct="1"/>
              <a:endParaRPr lang="en-IL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34543E9-D329-3C26-5B50-454AA68C1D18}"/>
                </a:ext>
              </a:extLst>
            </p:cNvPr>
            <p:cNvSpPr txBox="1"/>
            <p:nvPr/>
          </p:nvSpPr>
          <p:spPr>
            <a:xfrm>
              <a:off x="277415" y="3659568"/>
              <a:ext cx="164850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</a:rPr>
                <a:t>ROM </a:t>
              </a:r>
              <a:r>
                <a:rPr lang="he-IL" sz="1600" b="1" dirty="0">
                  <a:solidFill>
                    <a:schemeClr val="bg1"/>
                  </a:solidFill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  <a:hlinkClick r:id="rId7"/>
                </a:rPr>
                <a:t>לאתר</a:t>
              </a:r>
              <a:endParaRPr lang="en-US" sz="1600" b="1" dirty="0">
                <a:solidFill>
                  <a:schemeClr val="bg1"/>
                </a:solidFill>
                <a:effectLst/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endParaRPr>
            </a:p>
          </p:txBody>
        </p:sp>
      </p:grpSp>
      <p:pic>
        <p:nvPicPr>
          <p:cNvPr id="11" name="Picture 10" descr="A close-up of the earth&#10;&#10;Description automatically generated">
            <a:extLst>
              <a:ext uri="{FF2B5EF4-FFF2-40B4-BE49-F238E27FC236}">
                <a16:creationId xmlns:a16="http://schemas.microsoft.com/office/drawing/2014/main" id="{70BFC52B-B552-7D28-0F99-1FE9CFDF2864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3073" r="11187"/>
          <a:stretch/>
        </p:blipFill>
        <p:spPr>
          <a:xfrm>
            <a:off x="249393" y="372215"/>
            <a:ext cx="3338822" cy="271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67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B30061A0A9BE4BADB9A6AEE7DFF0A0" ma:contentTypeVersion="15" ma:contentTypeDescription="Create a new document." ma:contentTypeScope="" ma:versionID="4a23b82f71e8dff2371f9c54f80723da">
  <xsd:schema xmlns:xsd="http://www.w3.org/2001/XMLSchema" xmlns:xs="http://www.w3.org/2001/XMLSchema" xmlns:p="http://schemas.microsoft.com/office/2006/metadata/properties" xmlns:ns2="d64a9eae-3621-43e7-81a7-f9b548aae0cb" xmlns:ns3="84286282-2fca-4a5f-bd9f-0a938f3a5fc3" targetNamespace="http://schemas.microsoft.com/office/2006/metadata/properties" ma:root="true" ma:fieldsID="00e860018633ab38a01ce33fbfa6e76c" ns2:_="" ns3:_="">
    <xsd:import namespace="d64a9eae-3621-43e7-81a7-f9b548aae0cb"/>
    <xsd:import namespace="84286282-2fca-4a5f-bd9f-0a938f3a5f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a9eae-3621-43e7-81a7-f9b548aae0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90e1132-e23b-480d-899c-42fe75d063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86282-2fca-4a5f-bd9f-0a938f3a5fc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7b36a05-b053-445a-8f2f-7409f7c41576}" ma:internalName="TaxCatchAll" ma:showField="CatchAllData" ma:web="84286282-2fca-4a5f-bd9f-0a938f3a5f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4286282-2fca-4a5f-bd9f-0a938f3a5fc3" xsi:nil="true"/>
    <lcf76f155ced4ddcb4097134ff3c332f xmlns="d64a9eae-3621-43e7-81a7-f9b548aae0c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0CE53B0-F7D4-489B-8C95-CFB20911D8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2528AE-62B1-45AC-B64F-79DB5A1DE5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4a9eae-3621-43e7-81a7-f9b548aae0cb"/>
    <ds:schemaRef ds:uri="84286282-2fca-4a5f-bd9f-0a938f3a5f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1C4FE6-57A4-40B9-A673-AF478CCFC50A}">
  <ds:schemaRefs>
    <ds:schemaRef ds:uri="http://schemas.microsoft.com/office/2006/metadata/properties"/>
    <ds:schemaRef ds:uri="http://schemas.microsoft.com/office/infopath/2007/PartnerControls"/>
    <ds:schemaRef ds:uri="84286282-2fca-4a5f-bd9f-0a938f3a5fc3"/>
    <ds:schemaRef ds:uri="d64a9eae-3621-43e7-81a7-f9b548aae0c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1394</TotalTime>
  <Words>320</Words>
  <Application>Microsoft Macintosh PowerPoint</Application>
  <PresentationFormat>Custom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</vt:lpstr>
      <vt:lpstr>Calibri</vt:lpstr>
      <vt:lpstr>Calibri Light</vt:lpstr>
      <vt:lpstr>Georgia</vt:lpstr>
      <vt:lpstr>Open Sans</vt:lpstr>
      <vt:lpstr>Open Sans ExtraBold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Noa Nesher</dc:creator>
  <cp:lastModifiedBy>רונה פלדמן</cp:lastModifiedBy>
  <cp:revision>69</cp:revision>
  <dcterms:created xsi:type="dcterms:W3CDTF">2023-03-12T12:39:42Z</dcterms:created>
  <dcterms:modified xsi:type="dcterms:W3CDTF">2024-03-31T07:04:45Z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0x01010072B30061A0A9BE4BADB9A6AEE7DFF0A0</vt:lpwstr>
  </property>
</Properties>
</file>